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88" r:id="rId3"/>
    <p:sldId id="289" r:id="rId4"/>
    <p:sldId id="286" r:id="rId5"/>
    <p:sldId id="287" r:id="rId6"/>
    <p:sldId id="275" r:id="rId7"/>
    <p:sldId id="279" r:id="rId8"/>
    <p:sldId id="280" r:id="rId9"/>
    <p:sldId id="281" r:id="rId10"/>
    <p:sldId id="282" r:id="rId11"/>
    <p:sldId id="28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9"/>
    <p:restoredTop sz="94595"/>
  </p:normalViewPr>
  <p:slideViewPr>
    <p:cSldViewPr snapToGrid="0" snapToObjects="1">
      <p:cViewPr varScale="1">
        <p:scale>
          <a:sx n="91" d="100"/>
          <a:sy n="91" d="100"/>
        </p:scale>
        <p:origin x="4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C9879-3E57-F44F-875A-29C61162610E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1AA9F-93F3-AC44-A992-D101F4125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05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4E560-F360-8440-B4C5-80639C2C1A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1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2838"/>
            <a:ext cx="9144000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5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1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3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53" y="68866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4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2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5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5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9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8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0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4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853" y="205298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2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351729" y="1815299"/>
            <a:ext cx="618013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b="1" dirty="0" smtClean="0">
                <a:solidFill>
                  <a:srgbClr val="0000FF"/>
                </a:solidFill>
              </a:rPr>
              <a:t>Adv. Biopharmaceutics </a:t>
            </a:r>
            <a:endParaRPr lang="en-US" sz="5400" b="1" dirty="0">
              <a:solidFill>
                <a:srgbClr val="0000FF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08928" y="3777650"/>
            <a:ext cx="4641079" cy="1384995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algn="ctr"/>
            <a:r>
              <a:rPr lang="en-US" dirty="0"/>
              <a:t>Dr. Mohammed Sabbar</a:t>
            </a:r>
          </a:p>
          <a:p>
            <a:pPr algn="ctr"/>
            <a:r>
              <a:rPr lang="en-US" dirty="0"/>
              <a:t>College Of Pharmacy - </a:t>
            </a:r>
            <a:r>
              <a:rPr lang="en-US" dirty="0" err="1"/>
              <a:t>Basrah</a:t>
            </a:r>
            <a:r>
              <a:rPr lang="en-US" dirty="0"/>
              <a:t> </a:t>
            </a:r>
          </a:p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 </a:t>
            </a:r>
            <a:r>
              <a:rPr lang="en-US" dirty="0"/>
              <a:t>Oct.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03587" y="5470305"/>
            <a:ext cx="4477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http://</a:t>
            </a:r>
            <a:r>
              <a:rPr lang="en-US" sz="2800" b="1" dirty="0" err="1">
                <a:solidFill>
                  <a:srgbClr val="FF0000"/>
                </a:solidFill>
              </a:rPr>
              <a:t>bit.do</a:t>
            </a:r>
            <a:r>
              <a:rPr lang="en-US" sz="2800" b="1" dirty="0">
                <a:solidFill>
                  <a:srgbClr val="FF0000"/>
                </a:solidFill>
              </a:rPr>
              <a:t>/ex2aD</a:t>
            </a:r>
          </a:p>
        </p:txBody>
      </p:sp>
      <p:pic>
        <p:nvPicPr>
          <p:cNvPr id="1026" name="Picture 2" descr="R Co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7" y="4548022"/>
            <a:ext cx="1844566" cy="184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7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52" y="-3707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Erythromycin Base, Stearate and </a:t>
            </a:r>
            <a:r>
              <a:rPr lang="en-US" sz="3200" dirty="0" err="1" smtClean="0"/>
              <a:t>Estolate</a:t>
            </a:r>
            <a:r>
              <a:rPr lang="en-US" sz="3200" dirty="0" smtClean="0"/>
              <a:t> absorption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852" y="963827"/>
            <a:ext cx="8540370" cy="58076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The </a:t>
            </a:r>
            <a:r>
              <a:rPr lang="en-US" dirty="0">
                <a:latin typeface="+mj-lt"/>
              </a:rPr>
              <a:t>pharmacokinetics of erythromycin and </a:t>
            </a:r>
            <a:r>
              <a:rPr lang="en-US" dirty="0" smtClean="0">
                <a:latin typeface="+mj-lt"/>
              </a:rPr>
              <a:t>erythromycin  2’-propanoate </a:t>
            </a:r>
            <a:r>
              <a:rPr lang="en-US" dirty="0">
                <a:latin typeface="+mj-lt"/>
              </a:rPr>
              <a:t>were studied in healthy male volunteers following </a:t>
            </a:r>
            <a:r>
              <a:rPr lang="en-US" dirty="0" smtClean="0">
                <a:latin typeface="+mj-lt"/>
              </a:rPr>
              <a:t>single and </a:t>
            </a:r>
            <a:r>
              <a:rPr lang="en-US" dirty="0">
                <a:latin typeface="+mj-lt"/>
              </a:rPr>
              <a:t>repeated doses of erythromycin stearate tablets, erythromycin </a:t>
            </a:r>
            <a:r>
              <a:rPr lang="en-US" dirty="0" err="1" smtClean="0">
                <a:latin typeface="+mj-lt"/>
              </a:rPr>
              <a:t>estolate</a:t>
            </a:r>
            <a:r>
              <a:rPr lang="en-US" dirty="0" smtClean="0">
                <a:latin typeface="+mj-lt"/>
              </a:rPr>
              <a:t> capsules</a:t>
            </a:r>
            <a:r>
              <a:rPr lang="en-US" dirty="0">
                <a:latin typeface="+mj-lt"/>
              </a:rPr>
              <a:t>, and a suspension. 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Estolate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dosages gave rise to </a:t>
            </a:r>
            <a:r>
              <a:rPr lang="en-US" dirty="0" smtClean="0">
                <a:latin typeface="+mj-lt"/>
              </a:rPr>
              <a:t>higher plasma </a:t>
            </a:r>
            <a:r>
              <a:rPr lang="en-US" dirty="0">
                <a:latin typeface="+mj-lt"/>
              </a:rPr>
              <a:t>levels of total drug than the stearate. </a:t>
            </a:r>
          </a:p>
          <a:p>
            <a:r>
              <a:rPr lang="en-US" dirty="0" smtClean="0">
                <a:latin typeface="+mj-lt"/>
              </a:rPr>
              <a:t>However</a:t>
            </a:r>
            <a:r>
              <a:rPr lang="en-US" dirty="0">
                <a:latin typeface="+mj-lt"/>
              </a:rPr>
              <a:t>, the </a:t>
            </a:r>
            <a:r>
              <a:rPr lang="en-US" dirty="0" smtClean="0">
                <a:latin typeface="+mj-lt"/>
              </a:rPr>
              <a:t>stearate yielded </a:t>
            </a:r>
            <a:r>
              <a:rPr lang="en-US" dirty="0">
                <a:latin typeface="+mj-lt"/>
              </a:rPr>
              <a:t>higher plasma levels of erythromycin base. </a:t>
            </a:r>
          </a:p>
          <a:p>
            <a:r>
              <a:rPr lang="en-US" dirty="0" smtClean="0">
                <a:latin typeface="+mj-lt"/>
              </a:rPr>
              <a:t>Absorption </a:t>
            </a:r>
            <a:r>
              <a:rPr lang="en-US" dirty="0">
                <a:latin typeface="+mj-lt"/>
              </a:rPr>
              <a:t>of </a:t>
            </a:r>
            <a:r>
              <a:rPr lang="en-US" dirty="0" smtClean="0">
                <a:latin typeface="+mj-lt"/>
              </a:rPr>
              <a:t>all dosage </a:t>
            </a:r>
            <a:r>
              <a:rPr lang="en-US" dirty="0">
                <a:latin typeface="+mj-lt"/>
              </a:rPr>
              <a:t>forms, except the suspension, was delayed, 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Pharmacokinetic interpretation </a:t>
            </a:r>
            <a:r>
              <a:rPr lang="en-US" dirty="0">
                <a:latin typeface="+mj-lt"/>
              </a:rPr>
              <a:t>of both </a:t>
            </a:r>
            <a:r>
              <a:rPr lang="en-US" dirty="0" smtClean="0">
                <a:latin typeface="+mj-lt"/>
              </a:rPr>
              <a:t>single - </a:t>
            </a:r>
            <a:r>
              <a:rPr lang="en-US" dirty="0">
                <a:latin typeface="+mj-lt"/>
              </a:rPr>
              <a:t>and multiple-dose data required </a:t>
            </a:r>
            <a:r>
              <a:rPr lang="en-US" dirty="0" smtClean="0">
                <a:latin typeface="+mj-lt"/>
              </a:rPr>
              <a:t>incorporation of </a:t>
            </a:r>
            <a:r>
              <a:rPr lang="en-US" dirty="0">
                <a:latin typeface="+mj-lt"/>
              </a:rPr>
              <a:t>an absorption lag time. 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The </a:t>
            </a:r>
            <a:r>
              <a:rPr lang="en-US" dirty="0">
                <a:latin typeface="+mj-lt"/>
              </a:rPr>
              <a:t>absorption of erythromycin </a:t>
            </a:r>
            <a:r>
              <a:rPr lang="en-US" dirty="0" smtClean="0">
                <a:latin typeface="+mj-lt"/>
              </a:rPr>
              <a:t>stearate was </a:t>
            </a:r>
            <a:r>
              <a:rPr lang="en-US" dirty="0">
                <a:latin typeface="+mj-lt"/>
              </a:rPr>
              <a:t>inhibited by food and also by low fluid volumes in fasted subjects</a:t>
            </a:r>
            <a:r>
              <a:rPr lang="en-US" dirty="0" smtClean="0">
                <a:latin typeface="+mj-lt"/>
              </a:rPr>
              <a:t>.</a:t>
            </a:r>
          </a:p>
          <a:p>
            <a:r>
              <a:rPr lang="en-US" dirty="0" smtClean="0">
                <a:latin typeface="+mj-lt"/>
              </a:rPr>
              <a:t>Absorption </a:t>
            </a:r>
            <a:r>
              <a:rPr lang="en-US" dirty="0">
                <a:latin typeface="+mj-lt"/>
              </a:rPr>
              <a:t>of erythromycin </a:t>
            </a:r>
            <a:r>
              <a:rPr lang="en-US" dirty="0" err="1">
                <a:latin typeface="+mj-lt"/>
              </a:rPr>
              <a:t>estolate</a:t>
            </a:r>
            <a:r>
              <a:rPr lang="en-US" dirty="0">
                <a:latin typeface="+mj-lt"/>
              </a:rPr>
              <a:t> was increased in the presence of </a:t>
            </a:r>
            <a:r>
              <a:rPr lang="en-US" dirty="0" smtClean="0">
                <a:latin typeface="+mj-lt"/>
              </a:rPr>
              <a:t>food and </a:t>
            </a:r>
            <a:r>
              <a:rPr lang="en-US" dirty="0">
                <a:latin typeface="+mj-lt"/>
              </a:rPr>
              <a:t>was not greatly affected by fluid volume. 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Although </a:t>
            </a:r>
            <a:r>
              <a:rPr lang="en-US" dirty="0">
                <a:latin typeface="+mj-lt"/>
              </a:rPr>
              <a:t>single-dose </a:t>
            </a:r>
            <a:r>
              <a:rPr lang="en-US" dirty="0" smtClean="0">
                <a:latin typeface="+mj-lt"/>
              </a:rPr>
              <a:t>data poorly </a:t>
            </a:r>
            <a:r>
              <a:rPr lang="en-US" dirty="0">
                <a:latin typeface="+mj-lt"/>
              </a:rPr>
              <a:t>predicted circulating levels of erythromycin following </a:t>
            </a:r>
            <a:r>
              <a:rPr lang="en-US" dirty="0" smtClean="0">
                <a:latin typeface="+mj-lt"/>
              </a:rPr>
              <a:t>repeated doses</a:t>
            </a:r>
            <a:r>
              <a:rPr lang="en-US" dirty="0">
                <a:latin typeface="+mj-lt"/>
              </a:rPr>
              <a:t>, trends observed after single doses were maintained during </a:t>
            </a:r>
            <a:r>
              <a:rPr lang="en-US" dirty="0" smtClean="0">
                <a:latin typeface="+mj-lt"/>
              </a:rPr>
              <a:t>chronic treatment</a:t>
            </a:r>
            <a:r>
              <a:rPr lang="en-US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83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5894" y="0"/>
            <a:ext cx="70721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262626"/>
                </a:solidFill>
                <a:latin typeface="Verdana" charset="0"/>
              </a:rPr>
              <a:t>DETERMINATION OF K</a:t>
            </a:r>
            <a:r>
              <a:rPr lang="en-US" sz="1600" b="1" baseline="-25000" dirty="0">
                <a:solidFill>
                  <a:srgbClr val="262626"/>
                </a:solidFill>
                <a:latin typeface="Verdana" charset="0"/>
              </a:rPr>
              <a:t>A</a:t>
            </a:r>
            <a:r>
              <a:rPr lang="en-US" b="1" dirty="0">
                <a:solidFill>
                  <a:srgbClr val="262626"/>
                </a:solidFill>
                <a:latin typeface="Verdana" charset="0"/>
              </a:rPr>
              <a:t> FROM TWO-COMPARTMENT ORAL ABSORPTION DATA </a:t>
            </a:r>
            <a:endParaRPr lang="en-US" b="1" dirty="0" smtClean="0">
              <a:solidFill>
                <a:srgbClr val="262626"/>
              </a:solidFill>
              <a:latin typeface="Verdana" charset="0"/>
            </a:endParaRPr>
          </a:p>
          <a:p>
            <a:pPr algn="ctr"/>
            <a:r>
              <a:rPr lang="en-US" b="1" dirty="0" smtClean="0">
                <a:solidFill>
                  <a:srgbClr val="262626"/>
                </a:solidFill>
                <a:latin typeface="Verdana" charset="0"/>
              </a:rPr>
              <a:t>(LOO-RIEGELMAN </a:t>
            </a:r>
            <a:r>
              <a:rPr lang="en-US" b="1" dirty="0">
                <a:solidFill>
                  <a:srgbClr val="262626"/>
                </a:solidFill>
                <a:latin typeface="Verdana" charset="0"/>
              </a:rPr>
              <a:t>METHOD)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863600"/>
            <a:ext cx="8314944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100"/>
            <a:ext cx="9144000" cy="551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6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884" y="650347"/>
            <a:ext cx="76624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62626"/>
                </a:solidFill>
                <a:latin typeface="Verdana" charset="0"/>
              </a:rPr>
              <a:t>For calculation of the </a:t>
            </a:r>
            <a:r>
              <a:rPr lang="en-US" i="1" dirty="0">
                <a:solidFill>
                  <a:srgbClr val="262626"/>
                </a:solidFill>
                <a:latin typeface="Verdana" charset="0"/>
              </a:rPr>
              <a:t>k</a:t>
            </a:r>
            <a:r>
              <a:rPr lang="en-US" dirty="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en-US" sz="1600" baseline="-25000" dirty="0">
                <a:solidFill>
                  <a:srgbClr val="262626"/>
                </a:solidFill>
                <a:latin typeface="Verdana" charset="0"/>
              </a:rPr>
              <a:t>a</a:t>
            </a:r>
            <a:r>
              <a:rPr lang="en-US" dirty="0">
                <a:solidFill>
                  <a:srgbClr val="262626"/>
                </a:solidFill>
                <a:latin typeface="Verdana" charset="0"/>
              </a:rPr>
              <a:t> by this method, the drug must be given intravenously to allow evaluation of the distribution and elimination rate constants. </a:t>
            </a:r>
            <a:endParaRPr lang="en-US" dirty="0" smtClean="0">
              <a:solidFill>
                <a:srgbClr val="262626"/>
              </a:solidFill>
              <a:latin typeface="Verdana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262626"/>
                </a:solidFill>
                <a:latin typeface="Verdana" charset="0"/>
              </a:rPr>
              <a:t>For </a:t>
            </a:r>
            <a:r>
              <a:rPr lang="en-US" dirty="0">
                <a:solidFill>
                  <a:srgbClr val="262626"/>
                </a:solidFill>
                <a:latin typeface="Verdana" charset="0"/>
              </a:rPr>
              <a:t>drugs that cannot be given by the IV route, the </a:t>
            </a:r>
            <a:r>
              <a:rPr lang="en-US" i="1" dirty="0">
                <a:solidFill>
                  <a:srgbClr val="262626"/>
                </a:solidFill>
                <a:latin typeface="Verdana" charset="0"/>
              </a:rPr>
              <a:t>k</a:t>
            </a:r>
            <a:r>
              <a:rPr lang="en-US" dirty="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en-US" sz="1600" baseline="-25000" dirty="0">
                <a:solidFill>
                  <a:srgbClr val="262626"/>
                </a:solidFill>
                <a:latin typeface="Verdana" charset="0"/>
              </a:rPr>
              <a:t>a</a:t>
            </a:r>
            <a:r>
              <a:rPr lang="en-US" dirty="0">
                <a:solidFill>
                  <a:srgbClr val="262626"/>
                </a:solidFill>
                <a:latin typeface="Verdana" charset="0"/>
              </a:rPr>
              <a:t> cannot be calculated by the Loo–</a:t>
            </a:r>
            <a:r>
              <a:rPr lang="en-US" dirty="0" err="1">
                <a:solidFill>
                  <a:srgbClr val="262626"/>
                </a:solidFill>
                <a:latin typeface="Verdana" charset="0"/>
              </a:rPr>
              <a:t>Riegelman</a:t>
            </a:r>
            <a:r>
              <a:rPr lang="en-US" dirty="0">
                <a:solidFill>
                  <a:srgbClr val="262626"/>
                </a:solidFill>
                <a:latin typeface="Verdana" charset="0"/>
              </a:rPr>
              <a:t> method. For these drugs, given by the oral route only, the Wagner–Nelson method, which assumes a one-compartment model, may be used to provide an initial estimate of </a:t>
            </a:r>
            <a:r>
              <a:rPr lang="en-US" i="1" dirty="0">
                <a:solidFill>
                  <a:srgbClr val="262626"/>
                </a:solidFill>
                <a:latin typeface="Verdana" charset="0"/>
              </a:rPr>
              <a:t>k</a:t>
            </a:r>
            <a:r>
              <a:rPr lang="en-US" dirty="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en-US" sz="1600" baseline="-25000" dirty="0">
                <a:solidFill>
                  <a:srgbClr val="262626"/>
                </a:solidFill>
                <a:latin typeface="Verdana" charset="0"/>
              </a:rPr>
              <a:t>a</a:t>
            </a:r>
            <a:r>
              <a:rPr lang="en-US" dirty="0">
                <a:solidFill>
                  <a:srgbClr val="262626"/>
                </a:solidFill>
                <a:latin typeface="Verdana" charset="0"/>
              </a:rPr>
              <a:t>. </a:t>
            </a:r>
            <a:endParaRPr lang="en-US" dirty="0" smtClean="0">
              <a:solidFill>
                <a:srgbClr val="262626"/>
              </a:solidFill>
              <a:latin typeface="Verdana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262626"/>
                </a:solidFill>
                <a:latin typeface="Verdana" charset="0"/>
              </a:rPr>
              <a:t>If </a:t>
            </a:r>
            <a:r>
              <a:rPr lang="en-US" dirty="0">
                <a:solidFill>
                  <a:srgbClr val="262626"/>
                </a:solidFill>
                <a:latin typeface="Verdana" charset="0"/>
              </a:rPr>
              <a:t>the drug is given intravenously, there is no way of knowing whether there is any variation in the values for the elimination rate constant </a:t>
            </a:r>
            <a:r>
              <a:rPr lang="en-US" i="1" dirty="0">
                <a:solidFill>
                  <a:srgbClr val="262626"/>
                </a:solidFill>
                <a:latin typeface="Verdana" charset="0"/>
              </a:rPr>
              <a:t>k </a:t>
            </a:r>
            <a:r>
              <a:rPr lang="en-US" dirty="0">
                <a:solidFill>
                  <a:srgbClr val="262626"/>
                </a:solidFill>
                <a:latin typeface="Verdana" charset="0"/>
              </a:rPr>
              <a:t>and the distributive rate constants </a:t>
            </a:r>
            <a:r>
              <a:rPr lang="en-US" i="1" dirty="0">
                <a:solidFill>
                  <a:srgbClr val="262626"/>
                </a:solidFill>
                <a:latin typeface="Verdana" charset="0"/>
              </a:rPr>
              <a:t>k</a:t>
            </a:r>
            <a:r>
              <a:rPr lang="en-US" dirty="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en-US" sz="1600" baseline="-25000" dirty="0">
                <a:solidFill>
                  <a:srgbClr val="262626"/>
                </a:solidFill>
                <a:latin typeface="Verdana" charset="0"/>
              </a:rPr>
              <a:t>12</a:t>
            </a:r>
            <a:r>
              <a:rPr lang="en-US" dirty="0">
                <a:solidFill>
                  <a:srgbClr val="262626"/>
                </a:solidFill>
                <a:latin typeface="Verdana" charset="0"/>
              </a:rPr>
              <a:t> and </a:t>
            </a:r>
            <a:r>
              <a:rPr lang="en-US" i="1" dirty="0">
                <a:solidFill>
                  <a:srgbClr val="262626"/>
                </a:solidFill>
                <a:latin typeface="Verdana" charset="0"/>
              </a:rPr>
              <a:t>k</a:t>
            </a:r>
            <a:r>
              <a:rPr lang="en-US" dirty="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en-US" sz="1600" baseline="-25000" dirty="0">
                <a:solidFill>
                  <a:srgbClr val="262626"/>
                </a:solidFill>
                <a:latin typeface="Verdana" charset="0"/>
              </a:rPr>
              <a:t>21</a:t>
            </a:r>
            <a:r>
              <a:rPr lang="en-US" dirty="0">
                <a:solidFill>
                  <a:srgbClr val="262626"/>
                </a:solidFill>
                <a:latin typeface="Verdana" charset="0"/>
              </a:rPr>
              <a:t>. Such variations alter the rate constants. Therefore, a one-compartment model is frequently used to fit the plasma curves after an oral or intramuscular dose. The plasma level predicted from the </a:t>
            </a:r>
            <a:r>
              <a:rPr lang="en-US" i="1" dirty="0">
                <a:solidFill>
                  <a:srgbClr val="262626"/>
                </a:solidFill>
                <a:latin typeface="Verdana" charset="0"/>
              </a:rPr>
              <a:t>k</a:t>
            </a:r>
            <a:r>
              <a:rPr lang="en-US" dirty="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en-US" sz="1600" baseline="-25000" dirty="0">
                <a:solidFill>
                  <a:srgbClr val="262626"/>
                </a:solidFill>
                <a:latin typeface="Verdana" charset="0"/>
              </a:rPr>
              <a:t>a</a:t>
            </a:r>
            <a:r>
              <a:rPr lang="en-US" dirty="0">
                <a:solidFill>
                  <a:srgbClr val="262626"/>
                </a:solidFill>
                <a:latin typeface="Verdana" charset="0"/>
              </a:rPr>
              <a:t> obtained by this method does deviate from the actual plasma level. However, in many instances, this deviation is not significant.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6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516" y="458956"/>
            <a:ext cx="825275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62626"/>
                </a:solidFill>
                <a:latin typeface="Verdana" charset="0"/>
              </a:rPr>
              <a:t>FREQUENTLY ASKED QUESTIONS</a:t>
            </a:r>
          </a:p>
          <a:p>
            <a:r>
              <a:rPr lang="en-US" b="1" dirty="0">
                <a:solidFill>
                  <a:srgbClr val="262626"/>
                </a:solidFill>
                <a:latin typeface="Verdana" charset="0"/>
              </a:rPr>
              <a:t>1.</a:t>
            </a:r>
            <a:r>
              <a:rPr lang="en-US" dirty="0">
                <a:solidFill>
                  <a:srgbClr val="262626"/>
                </a:solidFill>
                <a:latin typeface="Verdana" charset="0"/>
              </a:rPr>
              <a:t> What is the absorption half-life of a drug and how is it determined?</a:t>
            </a:r>
          </a:p>
          <a:p>
            <a:r>
              <a:rPr lang="en-US" b="1" dirty="0">
                <a:solidFill>
                  <a:srgbClr val="262626"/>
                </a:solidFill>
                <a:latin typeface="Verdana" charset="0"/>
              </a:rPr>
              <a:t>2.</a:t>
            </a:r>
            <a:r>
              <a:rPr lang="en-US" dirty="0">
                <a:solidFill>
                  <a:srgbClr val="262626"/>
                </a:solidFill>
                <a:latin typeface="Verdana" charset="0"/>
              </a:rPr>
              <a:t> When one simulates drug absorption with the oral one-compartment model, would a greater absorption rate constant result in a greater amount of drug absorbed?</a:t>
            </a:r>
          </a:p>
          <a:p>
            <a:r>
              <a:rPr lang="en-US" b="1" dirty="0">
                <a:solidFill>
                  <a:srgbClr val="262626"/>
                </a:solidFill>
                <a:latin typeface="Verdana" charset="0"/>
              </a:rPr>
              <a:t>3. </a:t>
            </a:r>
            <a:r>
              <a:rPr lang="en-US" dirty="0">
                <a:solidFill>
                  <a:srgbClr val="262626"/>
                </a:solidFill>
                <a:latin typeface="Verdana" charset="0"/>
              </a:rPr>
              <a:t>How do you explain that </a:t>
            </a:r>
            <a:r>
              <a:rPr lang="en-US" i="1" dirty="0">
                <a:solidFill>
                  <a:srgbClr val="262626"/>
                </a:solidFill>
                <a:latin typeface="Verdana" charset="0"/>
              </a:rPr>
              <a:t>k</a:t>
            </a:r>
            <a:r>
              <a:rPr lang="en-US" dirty="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en-US" sz="1600" baseline="-25000" dirty="0">
                <a:solidFill>
                  <a:srgbClr val="262626"/>
                </a:solidFill>
                <a:latin typeface="Verdana" charset="0"/>
              </a:rPr>
              <a:t>a</a:t>
            </a:r>
            <a:r>
              <a:rPr lang="en-US" dirty="0">
                <a:solidFill>
                  <a:srgbClr val="262626"/>
                </a:solidFill>
                <a:latin typeface="Verdana" charset="0"/>
              </a:rPr>
              <a:t> is often greater than </a:t>
            </a:r>
            <a:r>
              <a:rPr lang="en-US" i="1" dirty="0">
                <a:solidFill>
                  <a:srgbClr val="262626"/>
                </a:solidFill>
                <a:latin typeface="Verdana" charset="0"/>
              </a:rPr>
              <a:t>k</a:t>
            </a:r>
            <a:r>
              <a:rPr lang="en-US" dirty="0">
                <a:solidFill>
                  <a:srgbClr val="262626"/>
                </a:solidFill>
                <a:latin typeface="Verdana" charset="0"/>
              </a:rPr>
              <a:t> with most drugs?</a:t>
            </a:r>
          </a:p>
          <a:p>
            <a:r>
              <a:rPr lang="en-US" b="1" dirty="0">
                <a:solidFill>
                  <a:srgbClr val="262626"/>
                </a:solidFill>
                <a:latin typeface="Verdana" charset="0"/>
              </a:rPr>
              <a:t>4. </a:t>
            </a:r>
            <a:r>
              <a:rPr lang="en-US" dirty="0">
                <a:solidFill>
                  <a:srgbClr val="262626"/>
                </a:solidFill>
                <a:latin typeface="Verdana" charset="0"/>
              </a:rPr>
              <a:t>Drug clearance is dependent on dose and area under the time–drug concentration curve. Would drug clearance be affected by the rate of absorption?</a:t>
            </a:r>
          </a:p>
          <a:p>
            <a:r>
              <a:rPr lang="en-US" b="1" dirty="0">
                <a:solidFill>
                  <a:srgbClr val="262626"/>
                </a:solidFill>
                <a:latin typeface="Verdana" charset="0"/>
              </a:rPr>
              <a:t>5. </a:t>
            </a:r>
            <a:r>
              <a:rPr lang="en-US" dirty="0">
                <a:solidFill>
                  <a:srgbClr val="262626"/>
                </a:solidFill>
                <a:latin typeface="Verdana" charset="0"/>
              </a:rPr>
              <a:t>In switching a drug from IV to oral dosing, what is the most important consideration?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4331" y="4710896"/>
            <a:ext cx="77891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Problems  practice </a:t>
            </a:r>
            <a:r>
              <a:rPr lang="en-US" sz="3200" dirty="0" err="1" smtClean="0">
                <a:solidFill>
                  <a:srgbClr val="FF0000"/>
                </a:solidFill>
              </a:rPr>
              <a:t>Ch</a:t>
            </a:r>
            <a:r>
              <a:rPr lang="en-US" sz="3200" dirty="0" smtClean="0">
                <a:solidFill>
                  <a:srgbClr val="FF0000"/>
                </a:solidFill>
              </a:rPr>
              <a:t> 7 </a:t>
            </a:r>
          </a:p>
          <a:p>
            <a:r>
              <a:rPr lang="en-US" sz="3200" b="1" dirty="0"/>
              <a:t>PHARMACOKINETICS OF DRUG ABSORPTION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514" y="206795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Why is the bioavailability of Erythromycin highly variable </a:t>
            </a:r>
            <a:r>
              <a:rPr lang="en-US" b="1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1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165100"/>
            <a:ext cx="5230368" cy="65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533400"/>
            <a:ext cx="463296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4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53" y="144659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err="1"/>
              <a:t>Biovailability</a:t>
            </a:r>
            <a:r>
              <a:rPr lang="en-US" sz="2400" dirty="0"/>
              <a:t> and stability of erythromycin </a:t>
            </a:r>
            <a:r>
              <a:rPr lang="en-US" sz="2400" dirty="0">
                <a:solidFill>
                  <a:srgbClr val="FF0000"/>
                </a:solidFill>
              </a:rPr>
              <a:t>delayed release tablets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890150" y="5573539"/>
            <a:ext cx="62035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"/>
              </a:rPr>
              <a:t>When administered to </a:t>
            </a:r>
            <a:r>
              <a:rPr lang="en-US" dirty="0">
                <a:solidFill>
                  <a:srgbClr val="FF0000"/>
                </a:solidFill>
                <a:latin typeface=""/>
              </a:rPr>
              <a:t>four healthy subjects</a:t>
            </a:r>
            <a:r>
              <a:rPr lang="en-US" dirty="0">
                <a:latin typeface=""/>
              </a:rPr>
              <a:t>, the product</a:t>
            </a:r>
          </a:p>
          <a:p>
            <a:r>
              <a:rPr lang="en-US" dirty="0">
                <a:latin typeface=""/>
              </a:rPr>
              <a:t>gave a relative </a:t>
            </a:r>
            <a:r>
              <a:rPr lang="en-US" dirty="0" err="1">
                <a:latin typeface=""/>
              </a:rPr>
              <a:t>biovailability</a:t>
            </a:r>
            <a:r>
              <a:rPr lang="en-US" dirty="0">
                <a:latin typeface=""/>
              </a:rPr>
              <a:t> of </a:t>
            </a:r>
            <a:r>
              <a:rPr lang="en-US" dirty="0">
                <a:solidFill>
                  <a:srgbClr val="FF0000"/>
                </a:solidFill>
                <a:latin typeface=""/>
              </a:rPr>
              <a:t>105.31%</a:t>
            </a:r>
            <a:r>
              <a:rPr lang="en-US" dirty="0">
                <a:latin typeface=""/>
              </a:rPr>
              <a:t> which conforms</a:t>
            </a:r>
          </a:p>
          <a:p>
            <a:r>
              <a:rPr lang="en-US" dirty="0">
                <a:latin typeface=""/>
              </a:rPr>
              <a:t>to USP standards.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68" y="716159"/>
            <a:ext cx="6833805" cy="477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7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College of pharma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Presentation9</Template>
  <TotalTime>19</TotalTime>
  <Words>531</Words>
  <Application>Microsoft Macintosh PowerPoint</Application>
  <PresentationFormat>On-screen Show (4:3)</PresentationFormat>
  <Paragraphs>35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ＭＳ Ｐゴシック</vt:lpstr>
      <vt:lpstr>Verdana</vt:lpstr>
      <vt:lpstr>Arial</vt:lpstr>
      <vt:lpstr>College of pharmacy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is the bioavailability of Erythromycin highly variable ?</vt:lpstr>
      <vt:lpstr>PowerPoint Presentation</vt:lpstr>
      <vt:lpstr>PowerPoint Presentation</vt:lpstr>
      <vt:lpstr>Biovailability and stability of erythromycin delayed release tablets</vt:lpstr>
      <vt:lpstr>Erythromycin Base, Stearate and Estolate absorption 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Mohammed Sabbar</dc:creator>
  <cp:lastModifiedBy>Dr. Mohammed Sabbar</cp:lastModifiedBy>
  <cp:revision>26</cp:revision>
  <dcterms:created xsi:type="dcterms:W3CDTF">2018-12-21T14:40:43Z</dcterms:created>
  <dcterms:modified xsi:type="dcterms:W3CDTF">2018-12-28T21:25:01Z</dcterms:modified>
</cp:coreProperties>
</file>